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rica One" panose="020B0604020202020204" charset="0"/>
      <p:regular r:id="rId19"/>
    </p:embeddedFont>
    <p:embeddedFont>
      <p:font typeface="Impact" panose="020B0806030902050204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821a175-730b-41e1-9dc9-4395ea534ad9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265" y="389453"/>
            <a:ext cx="5930426" cy="5678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7572794" y="834857"/>
            <a:ext cx="2726313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6433788" y="1976581"/>
            <a:ext cx="464044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Zadatak ima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dijela: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rečenicu da bude točna i ispiši imenice u dativu i lokativu.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kojima se imenicama ne treba provoditi glasovna promjena?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imenicu koja može imati više oblika. </a:t>
            </a:r>
            <a:endParaRPr sz="2400" dirty="0"/>
          </a:p>
        </p:txBody>
      </p:sp>
      <p:sp>
        <p:nvSpPr>
          <p:cNvPr id="245" name="Google Shape;245;p22"/>
          <p:cNvSpPr txBox="1"/>
          <p:nvPr/>
        </p:nvSpPr>
        <p:spPr>
          <a:xfrm>
            <a:off x="440137" y="1774636"/>
            <a:ext cx="15867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REČENICA</a:t>
            </a:r>
            <a:r>
              <a:rPr lang="hr-HR" sz="20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pic>
        <p:nvPicPr>
          <p:cNvPr id="246" name="Google Shape;246;p2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30343" y="3768258"/>
            <a:ext cx="1292978" cy="18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525729" y="2369660"/>
            <a:ext cx="4925018" cy="9541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Reci </a:t>
            </a:r>
            <a:r>
              <a:rPr lang="hr-HR" sz="2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seci</a:t>
            </a:r>
            <a:r>
              <a:rPr lang="hr-HR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Branci</a:t>
            </a:r>
            <a:r>
              <a:rPr lang="hr-HR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 se ne čudi pripovijetci o musi u jusi.</a:t>
            </a:r>
            <a:endParaRPr dirty="0"/>
          </a:p>
        </p:txBody>
      </p:sp>
      <p:sp>
        <p:nvSpPr>
          <p:cNvPr id="248" name="Google Shape;248;p22"/>
          <p:cNvSpPr txBox="1"/>
          <p:nvPr/>
        </p:nvSpPr>
        <p:spPr>
          <a:xfrm>
            <a:off x="3891110" y="4254763"/>
            <a:ext cx="17331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Pilić zna rješenje!</a:t>
            </a:r>
            <a:endParaRPr sz="2400" dirty="0"/>
          </a:p>
        </p:txBody>
      </p:sp>
      <p:pic>
        <p:nvPicPr>
          <p:cNvPr id="249" name="Google Shape;249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141194">
            <a:off x="2874137" y="4381829"/>
            <a:ext cx="1228415" cy="114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3071" y="1617172"/>
            <a:ext cx="2794538" cy="27600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8836" y="4139682"/>
            <a:ext cx="2462443" cy="25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4841558" y="788055"/>
            <a:ext cx="211756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rješenja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7395734" y="1933028"/>
            <a:ext cx="406943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imenice u kojima se ne treba provoditi glasovna promjena: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Branki, juhi, muhi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koja može imati više oblika: pripovijetka</a:t>
            </a:r>
            <a:endParaRPr sz="2400" dirty="0"/>
          </a:p>
        </p:txBody>
      </p:sp>
      <p:sp>
        <p:nvSpPr>
          <p:cNvPr id="262" name="Google Shape;262;p23"/>
          <p:cNvSpPr txBox="1"/>
          <p:nvPr/>
        </p:nvSpPr>
        <p:spPr>
          <a:xfrm>
            <a:off x="895383" y="3813582"/>
            <a:ext cx="16270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DATIV</a:t>
            </a:r>
            <a:endParaRPr sz="2400" b="1" dirty="0">
              <a:solidFill>
                <a:srgbClr val="FC8B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Branki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pripovijetci</a:t>
            </a:r>
            <a:endParaRPr sz="2400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3144807" y="3862637"/>
            <a:ext cx="155188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muhi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juhi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276626" y="1933668"/>
            <a:ext cx="959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pic>
        <p:nvPicPr>
          <p:cNvPr id="265" name="Google Shape;265;p2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86787" y="2327912"/>
            <a:ext cx="1063164" cy="15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 txBox="1"/>
          <p:nvPr/>
        </p:nvSpPr>
        <p:spPr>
          <a:xfrm>
            <a:off x="655921" y="1945239"/>
            <a:ext cx="3749025" cy="13849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Reci seki Branki da se ne čudi pripovijetci o muhi u juhi.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8683" y="381267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5" name="Google Shape;275;p24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6" name="Google Shape;276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Google Shape;280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2" name="Google Shape;282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83" name="Google Shape;283;p24"/>
          <p:cNvSpPr txBox="1"/>
          <p:nvPr/>
        </p:nvSpPr>
        <p:spPr>
          <a:xfrm>
            <a:off x="1909482" y="1133981"/>
            <a:ext cx="1371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igru i razlikuj u priči dativ i lokativ.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1976718" y="2591002"/>
            <a:ext cx="133125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audiosažetke o dativu i lokativu.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1909482" y="4074459"/>
            <a:ext cx="16674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nastavne jedinice i ponovi s pomoću kvizova.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5150224" y="1304365"/>
            <a:ext cx="15195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u nastavnim listićima.</a:t>
            </a:r>
            <a:endParaRPr/>
          </a:p>
        </p:txBody>
      </p:sp>
      <p:sp>
        <p:nvSpPr>
          <p:cNvPr id="287" name="Google Shape;287;p24"/>
          <p:cNvSpPr txBox="1"/>
          <p:nvPr/>
        </p:nvSpPr>
        <p:spPr>
          <a:xfrm>
            <a:off x="5156772" y="2650250"/>
            <a:ext cx="130107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izlaznu karticu i samovrednuj svoje znanje.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296252" y="1571960"/>
            <a:ext cx="311971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Dativ i lokativ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5" y="620921"/>
            <a:ext cx="4931415" cy="5197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7555" y="2367753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240288" y="1515685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380" t="1129" r="978" b="695"/>
          <a:stretch/>
        </p:blipFill>
        <p:spPr>
          <a:xfrm rot="-158000">
            <a:off x="944881" y="805315"/>
            <a:ext cx="4195643" cy="565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41068" y="2329565"/>
            <a:ext cx="348657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sklonidba ili deklinacija? Što je padež? Koji su nazivi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padeža i koja su padežna pitanja?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Nabroji nepromjenjive riječi.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9778" y="86750"/>
            <a:ext cx="5446494" cy="55826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388890" y="628849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365" y="1116002"/>
            <a:ext cx="5958250" cy="4729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6982691" y="1714955"/>
            <a:ext cx="416479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teksta ispiši po dvije imenice u padežima koje smo do sada učili.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po čemu se razlikuju plavo i narančasto istaknute riječi. 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vrsta riječi istaknuta uz imenice? 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su dva nova padeža?</a:t>
            </a:r>
            <a:endParaRPr sz="23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4279367" y="555283"/>
            <a:ext cx="17713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dativ  (D)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4492861" y="1035698"/>
            <a:ext cx="17959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r>
              <a:rPr lang="hr-HR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(L)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1708" y="778909"/>
            <a:ext cx="4914337" cy="47766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2660" y="5155127"/>
            <a:ext cx="1733385" cy="167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9" y="-2653695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0" name="Google Shape;130;p17"/>
          <p:cNvSpPr txBox="1"/>
          <p:nvPr/>
        </p:nvSpPr>
        <p:spPr>
          <a:xfrm>
            <a:off x="8538441" y="92361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1453668" y="564574"/>
            <a:ext cx="61977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Postavi padežna pitanja kako bi dobio/dobila odgovor istaknute riječi. Uz koje pitanje upotrebljavaš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308755" y="1562932"/>
            <a:ext cx="4464423" cy="177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Poziv upućujemo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Veselimo se tvom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vremenu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20236" y="3958463"/>
            <a:ext cx="4470591" cy="176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novinaru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krije sto svjetova. </a:t>
            </a: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Vrata su ti otvorena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uredništvu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hr-HR" sz="18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133906" y="1831481"/>
            <a:ext cx="131384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Komu?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</a:t>
            </a:r>
            <a:endParaRPr sz="2400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3986069" y="2841999"/>
            <a:ext cx="154721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Čemu?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neživo)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4420450" y="3859287"/>
            <a:ext cx="131781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komu?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živo)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4487331" y="4902281"/>
            <a:ext cx="170365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čemu?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neživo)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5719446" y="2345885"/>
            <a:ext cx="12102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DATIV</a:t>
            </a:r>
            <a:endParaRPr sz="2400" dirty="0"/>
          </a:p>
        </p:txBody>
      </p:sp>
      <p:pic>
        <p:nvPicPr>
          <p:cNvPr id="140" name="Google Shape;140;p17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33279" y="1887680"/>
            <a:ext cx="1386768" cy="13696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1" name="Google Shape;141;p17"/>
          <p:cNvSpPr txBox="1"/>
          <p:nvPr/>
        </p:nvSpPr>
        <p:spPr>
          <a:xfrm>
            <a:off x="6077530" y="4755943"/>
            <a:ext cx="14154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endParaRPr sz="2400" dirty="0"/>
          </a:p>
        </p:txBody>
      </p:sp>
      <p:pic>
        <p:nvPicPr>
          <p:cNvPr id="142" name="Google Shape;142;p17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34675" y="4207882"/>
            <a:ext cx="1423955" cy="1406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3" name="Google Shape;143;p17"/>
          <p:cNvSpPr txBox="1"/>
          <p:nvPr/>
        </p:nvSpPr>
        <p:spPr>
          <a:xfrm>
            <a:off x="7851809" y="2100782"/>
            <a:ext cx="370288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Dativ odgovara na pitanja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Komu?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živo), 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Čemu?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neživo) –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prilazim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Lokativ odgovara na pitanja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 komu?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(za živo),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 čemu?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(za neživo) –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govorim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8384827" y="1692519"/>
            <a:ext cx="25602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PADEŽNA PITANJA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10" y="1532791"/>
            <a:ext cx="6740900" cy="41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7628" y="770331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519608" y="1506818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229600" y="2427970"/>
            <a:ext cx="20017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NASTAVCI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815238" y="835940"/>
            <a:ext cx="64709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nastavke za dativ i lokativ u sva tri roda i oba broja.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7517677" y="3054906"/>
            <a:ext cx="40383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Dativ i lokativ imaju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jednake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oblike.</a:t>
            </a:r>
            <a:endParaRPr sz="2400" dirty="0"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397579">
            <a:off x="6854078" y="3364633"/>
            <a:ext cx="2417119" cy="134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7339" y="75649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50189" y="-262392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8450803" y="99494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7904156" y="2111389"/>
            <a:ext cx="13026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DATIV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47134" y="1431485"/>
            <a:ext cx="492361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Poziv upućujemo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učenicima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Tiskat ćemo list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unatoč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problemima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Nasuprot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uredništvu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stoje zidne novine.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4941747" y="1827801"/>
            <a:ext cx="23085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dativ može doći bez i s prijedlozima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2859147" y="4053268"/>
            <a:ext cx="4702083" cy="14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novinaru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krije sto svjetova.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Pratit će nas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 zadatcima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 novinarstvu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znam ponešto.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444971" y="4153074"/>
            <a:ext cx="23306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lokativ dolazi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uvijek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prijedlozima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7674046" y="2497997"/>
            <a:ext cx="130403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natoč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asuprot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sprkos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/ka</a:t>
            </a:r>
            <a:endParaRPr sz="2400" dirty="0"/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4920" y="2970462"/>
            <a:ext cx="2001664" cy="111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152396">
            <a:off x="6743990" y="3777972"/>
            <a:ext cx="2770909" cy="169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8716521" y="1635550"/>
            <a:ext cx="1801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PRIJEDLOZI</a:t>
            </a:r>
            <a:r>
              <a:rPr lang="hr-H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9456914" y="2762720"/>
            <a:ext cx="13119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347331" y="3320860"/>
            <a:ext cx="19585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o, na, po, pri, prema, u</a:t>
            </a:r>
            <a:endParaRPr sz="2400" dirty="0"/>
          </a:p>
        </p:txBody>
      </p:sp>
      <p:sp>
        <p:nvSpPr>
          <p:cNvPr id="183" name="Google Shape;183;p19"/>
          <p:cNvSpPr txBox="1"/>
          <p:nvPr/>
        </p:nvSpPr>
        <p:spPr>
          <a:xfrm>
            <a:off x="1623537" y="586519"/>
            <a:ext cx="66451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Kakav je odnos dativa i lokativa prema prijedlozima?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520" y="517848"/>
            <a:ext cx="5698046" cy="54083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2" name="Google Shape;192;p20"/>
          <p:cNvSpPr txBox="1"/>
          <p:nvPr/>
        </p:nvSpPr>
        <p:spPr>
          <a:xfrm>
            <a:off x="6912985" y="1193948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1708615" y="552979"/>
            <a:ext cx="5150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Označi koji je točan, a koji netočan znakovima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 </a:t>
            </a:r>
            <a:r>
              <a:rPr lang="hr-HR" sz="24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√.</a:t>
            </a:r>
            <a:endParaRPr sz="240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440137" y="1683009"/>
            <a:ext cx="25440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kod djeda.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440137" y="2144611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djedu.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440137" y="2591107"/>
            <a:ext cx="23299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k djedu.</a:t>
            </a:r>
            <a:endParaRPr sz="2400" dirty="0"/>
          </a:p>
        </p:txBody>
      </p:sp>
      <p:sp>
        <p:nvSpPr>
          <p:cNvPr id="199" name="Google Shape;199;p20"/>
          <p:cNvSpPr txBox="1"/>
          <p:nvPr/>
        </p:nvSpPr>
        <p:spPr>
          <a:xfrm>
            <a:off x="372164" y="3100974"/>
            <a:ext cx="36639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nogi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imam ožiljak.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413675" y="3545746"/>
            <a:ext cx="36748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ruci i nozi imam ožiljak.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391334" y="4512476"/>
            <a:ext cx="4388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Mnogim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trbuhima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odgovara.</a:t>
            </a:r>
            <a:endParaRPr sz="240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456172" y="4806310"/>
            <a:ext cx="2528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402999" y="4046002"/>
            <a:ext cx="41551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Mnogim trbusima to odgovara.</a:t>
            </a:r>
            <a:endParaRPr sz="2400" dirty="0"/>
          </a:p>
        </p:txBody>
      </p:sp>
      <p:sp>
        <p:nvSpPr>
          <p:cNvPr id="204" name="Google Shape;204;p20"/>
          <p:cNvSpPr txBox="1"/>
          <p:nvPr/>
        </p:nvSpPr>
        <p:spPr>
          <a:xfrm>
            <a:off x="4516612" y="1613352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05" name="Google Shape;205;p20"/>
          <p:cNvSpPr txBox="1"/>
          <p:nvPr/>
        </p:nvSpPr>
        <p:spPr>
          <a:xfrm>
            <a:off x="4363855" y="2150983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4359723" y="2659484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4422398" y="2974094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08" name="Google Shape;208;p20"/>
          <p:cNvSpPr txBox="1"/>
          <p:nvPr/>
        </p:nvSpPr>
        <p:spPr>
          <a:xfrm>
            <a:off x="4283726" y="3549726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4272969" y="4033072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00B050"/>
                </a:solidFill>
                <a:latin typeface="Erica One"/>
                <a:ea typeface="Erica One"/>
                <a:cs typeface="Erica One"/>
                <a:sym typeface="Erica One"/>
              </a:rPr>
              <a:t>√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4388670" y="4520138"/>
            <a:ext cx="4155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dirty="0"/>
          </a:p>
        </p:txBody>
      </p:sp>
      <p:sp>
        <p:nvSpPr>
          <p:cNvPr id="211" name="Google Shape;211;p20"/>
          <p:cNvSpPr txBox="1"/>
          <p:nvPr/>
        </p:nvSpPr>
        <p:spPr>
          <a:xfrm>
            <a:off x="7366669" y="2344666"/>
            <a:ext cx="2782043" cy="53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6802547" y="2136572"/>
            <a:ext cx="38438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prijedlog kod + G, a prijedlog k + D</a:t>
            </a:r>
            <a:endParaRPr sz="2400" dirty="0"/>
          </a:p>
        </p:txBody>
      </p:sp>
      <p:sp>
        <p:nvSpPr>
          <p:cNvPr id="213" name="Google Shape;213;p20"/>
          <p:cNvSpPr txBox="1"/>
          <p:nvPr/>
        </p:nvSpPr>
        <p:spPr>
          <a:xfrm>
            <a:off x="7207624" y="3141292"/>
            <a:ext cx="3617258" cy="105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6688570" y="2820912"/>
            <a:ext cx="39578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nominativu, dativu i lokativu provodi se glasovna promjena u kojoj se suglasnici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k, g, 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nastavka i zamjenjuju suglasnicima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c, z, s.</a:t>
            </a:r>
            <a:endParaRPr sz="2400" dirty="0"/>
          </a:p>
        </p:txBody>
      </p:sp>
      <p:sp>
        <p:nvSpPr>
          <p:cNvPr id="215" name="Google Shape;215;p20"/>
          <p:cNvSpPr txBox="1"/>
          <p:nvPr/>
        </p:nvSpPr>
        <p:spPr>
          <a:xfrm>
            <a:off x="6393567" y="2216371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Erica One"/>
              </a:rPr>
              <a:t>-</a:t>
            </a:r>
            <a:endParaRPr sz="2400" dirty="0">
              <a:solidFill>
                <a:srgbClr val="00B0F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6207318" y="2828321"/>
            <a:ext cx="5570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Erica One"/>
              </a:rPr>
              <a:t>-</a:t>
            </a:r>
            <a:endParaRPr sz="2400" dirty="0">
              <a:solidFill>
                <a:srgbClr val="00B0F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470" y="106647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7990300" y="1983029"/>
            <a:ext cx="211756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945182" y="500463"/>
            <a:ext cx="72231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Je li se glas k promijenio u c ispred nastavka -i?</a:t>
            </a:r>
            <a:endParaRPr sz="2400" dirty="0"/>
          </a:p>
        </p:txBody>
      </p:sp>
      <p:sp>
        <p:nvSpPr>
          <p:cNvPr id="229" name="Google Shape;229;p21"/>
          <p:cNvSpPr txBox="1"/>
          <p:nvPr/>
        </p:nvSpPr>
        <p:spPr>
          <a:xfrm>
            <a:off x="832232" y="1495797"/>
            <a:ext cx="38996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Splićan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&gt;  Splićan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Dubrav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&gt;  Dubrav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&gt; 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toč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       &gt;  toč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7410248" y="2885119"/>
            <a:ext cx="37517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Glasovna promjena u kojoj se suglasnici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k, g, h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 nastavka -i zamjenjuju suglasnicima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c, z, s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provodi se uvijek.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033012">
            <a:off x="4843432" y="3597601"/>
            <a:ext cx="3321117" cy="30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663413" y="1346236"/>
            <a:ext cx="549690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osobnim muškim i ženskim imenima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(Dubravka – Dubravki; Luka – Luki)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- imenima stanovnica naseljenih mjesta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(Splićanka – Splićanki)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imenicama od milja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baka – baki)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imenicama sa završetkom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čka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-tka,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(točka – točki).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Neke imenice mogu imati dva oblika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pripovijetki/pripovijetci.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661</Words>
  <Application>Microsoft Office PowerPoint</Application>
  <PresentationFormat>Široki zaslon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Calibri</vt:lpstr>
      <vt:lpstr>Erica One</vt:lpstr>
      <vt:lpstr>Impact</vt:lpstr>
      <vt:lpstr>Arial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2020-09-10T19:35:54Z</dcterms:modified>
</cp:coreProperties>
</file>